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2" Type="http://schemas.openxmlformats.org/officeDocument/2006/relationships/font" Target="fonts/HelveticaNeue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rgbClr val="00FDC8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>
            <p:ph type="title"/>
          </p:nvPr>
        </p:nvSpPr>
        <p:spPr>
          <a:xfrm>
            <a:off x="311699" y="392149"/>
            <a:ext cx="8520602" cy="2690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rial"/>
              <a:buNone/>
              <a:defRPr b="1" i="0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11699" y="3890400"/>
            <a:ext cx="8520602" cy="706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Helvetica Neue"/>
              <a:buNone/>
              <a:defRPr b="1" i="0" sz="2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Helvetica Neue"/>
              <a:buNone/>
              <a:defRPr b="1" i="0" sz="2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Helvetica Neue"/>
              <a:buNone/>
              <a:defRPr b="1" i="0" sz="2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Helvetica Neue"/>
              <a:buNone/>
              <a:defRPr b="1" i="0" sz="2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Helvetica Neue"/>
              <a:buNone/>
              <a:defRPr b="1" i="0" sz="2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319499" y="4230575"/>
            <a:ext cx="5998802" cy="598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Helvetica Neue"/>
              <a:buNone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Helvetica Neue"/>
              <a:buChar char="○"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Helvetica Neue"/>
              <a:buChar char="■"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Helvetica Neue"/>
              <a:buChar char="●"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Helvetica Neue"/>
              <a:buChar char="○"/>
              <a:defRPr b="1" i="0" sz="2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 numb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699" y="1240274"/>
            <a:ext cx="8520602" cy="19818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0"/>
              <a:buFont typeface="Arial"/>
              <a:buNone/>
              <a:defRPr b="1" i="0" sz="1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699" y="3304625"/>
            <a:ext cx="8520602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zato">
  <p:cSld name="Layout personalizzato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7F7F7F"/>
              </a:gs>
              <a:gs pos="78000">
                <a:srgbClr val="3F3F3F"/>
              </a:gs>
              <a:gs pos="100000">
                <a:srgbClr val="26262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/>
          <p:nvPr/>
        </p:nvSpPr>
        <p:spPr>
          <a:xfrm rot="10800000">
            <a:off x="3262212" y="-1"/>
            <a:ext cx="1309801" cy="1088101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 flipH="1" rot="10800000">
            <a:off x="4572012" y="-1"/>
            <a:ext cx="1309801" cy="1088101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/>
          <p:nvPr/>
        </p:nvSpPr>
        <p:spPr>
          <a:xfrm flipH="1" rot="10800000">
            <a:off x="4572012" y="-1"/>
            <a:ext cx="1309801" cy="1088101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1215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1130100" y="1397137"/>
            <a:ext cx="6883800" cy="16581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  <a:defRPr b="1" i="0" sz="4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130100" y="3196163"/>
            <a:ext cx="6883800" cy="5502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zato 2">
  <p:cSld name="Layout personalizzato 2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6531574" y="-1"/>
            <a:ext cx="864300" cy="246002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7395898" y="-1"/>
            <a:ext cx="1748101" cy="246002"/>
          </a:xfrm>
          <a:prstGeom prst="rect">
            <a:avLst/>
          </a:prstGeom>
          <a:solidFill>
            <a:srgbClr val="FFFFFF">
              <a:alpha val="1215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 flipH="1">
            <a:off x="6096276" y="-1"/>
            <a:ext cx="435300" cy="246002"/>
          </a:xfrm>
          <a:prstGeom prst="rect">
            <a:avLst/>
          </a:prstGeom>
          <a:solidFill>
            <a:srgbClr val="FFFFFF">
              <a:alpha val="37647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0" y="0"/>
            <a:ext cx="60963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6281725" y="679624"/>
            <a:ext cx="2683201" cy="10425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281725" y="1798299"/>
            <a:ext cx="2683201" cy="25401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●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○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■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●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○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zato 3">
  <p:cSld name="Layout personalizzato 3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531574" y="-1"/>
            <a:ext cx="864300" cy="246002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7395898" y="-1"/>
            <a:ext cx="1748101" cy="246002"/>
          </a:xfrm>
          <a:prstGeom prst="rect">
            <a:avLst/>
          </a:prstGeom>
          <a:solidFill>
            <a:srgbClr val="FFFFFF">
              <a:alpha val="1215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/>
          <p:nvPr/>
        </p:nvSpPr>
        <p:spPr>
          <a:xfrm flipH="1">
            <a:off x="6096276" y="-1"/>
            <a:ext cx="435300" cy="246002"/>
          </a:xfrm>
          <a:prstGeom prst="rect">
            <a:avLst/>
          </a:prstGeom>
          <a:solidFill>
            <a:srgbClr val="FFFFFF">
              <a:alpha val="37647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0" y="0"/>
            <a:ext cx="60963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6281725" y="679624"/>
            <a:ext cx="2683201" cy="10425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281725" y="1798299"/>
            <a:ext cx="2683201" cy="25401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●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○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■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●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Char char="○"/>
              <a:defRPr b="0" i="0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personalizzato 1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7650" y="0"/>
            <a:ext cx="6096301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205218" y="201291"/>
            <a:ext cx="408901" cy="381901"/>
          </a:xfrm>
          <a:custGeom>
            <a:pathLst>
              <a:path extrusionOk="0" h="120000" w="120000">
                <a:moveTo>
                  <a:pt x="0" y="0"/>
                </a:moveTo>
                <a:lnTo>
                  <a:pt x="60000" y="0"/>
                </a:lnTo>
                <a:cubicBezTo>
                  <a:pt x="93138" y="0"/>
                  <a:pt x="120000" y="26861"/>
                  <a:pt x="120000" y="60000"/>
                </a:cubicBezTo>
                <a:cubicBezTo>
                  <a:pt x="120000" y="93138"/>
                  <a:pt x="93138" y="120000"/>
                  <a:pt x="60000" y="120000"/>
                </a:cubicBezTo>
                <a:lnTo>
                  <a:pt x="0" y="12000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205218" y="201291"/>
            <a:ext cx="408901" cy="381901"/>
          </a:xfrm>
          <a:custGeom>
            <a:pathLst>
              <a:path extrusionOk="0" h="120000" w="120000">
                <a:moveTo>
                  <a:pt x="0" y="0"/>
                </a:moveTo>
                <a:lnTo>
                  <a:pt x="60000" y="0"/>
                </a:lnTo>
                <a:cubicBezTo>
                  <a:pt x="93138" y="0"/>
                  <a:pt x="120000" y="26861"/>
                  <a:pt x="120000" y="60000"/>
                </a:cubicBezTo>
                <a:cubicBezTo>
                  <a:pt x="120000" y="93138"/>
                  <a:pt x="93138" y="120000"/>
                  <a:pt x="60000" y="120000"/>
                </a:cubicBezTo>
                <a:lnTo>
                  <a:pt x="0" y="120000"/>
                </a:lnTo>
                <a:close/>
              </a:path>
            </a:pathLst>
          </a:custGeom>
          <a:solidFill>
            <a:srgbClr val="FFFFFF">
              <a:alpha val="12156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100882" y="201291"/>
            <a:ext cx="408901" cy="381901"/>
          </a:xfrm>
          <a:custGeom>
            <a:pathLst>
              <a:path extrusionOk="0" h="120000" w="120000">
                <a:moveTo>
                  <a:pt x="0" y="0"/>
                </a:moveTo>
                <a:lnTo>
                  <a:pt x="60000" y="0"/>
                </a:lnTo>
                <a:cubicBezTo>
                  <a:pt x="93138" y="0"/>
                  <a:pt x="120000" y="26861"/>
                  <a:pt x="120000" y="60000"/>
                </a:cubicBezTo>
                <a:cubicBezTo>
                  <a:pt x="120000" y="93138"/>
                  <a:pt x="93138" y="120000"/>
                  <a:pt x="60000" y="120000"/>
                </a:cubicBezTo>
                <a:lnTo>
                  <a:pt x="0" y="12000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00882" y="201291"/>
            <a:ext cx="408901" cy="381901"/>
          </a:xfrm>
          <a:custGeom>
            <a:pathLst>
              <a:path extrusionOk="0" h="120000" w="120000">
                <a:moveTo>
                  <a:pt x="0" y="0"/>
                </a:moveTo>
                <a:lnTo>
                  <a:pt x="60000" y="0"/>
                </a:lnTo>
                <a:cubicBezTo>
                  <a:pt x="93138" y="0"/>
                  <a:pt x="120000" y="26861"/>
                  <a:pt x="120000" y="60000"/>
                </a:cubicBezTo>
                <a:cubicBezTo>
                  <a:pt x="120000" y="93138"/>
                  <a:pt x="93138" y="120000"/>
                  <a:pt x="60000" y="120000"/>
                </a:cubicBezTo>
                <a:lnTo>
                  <a:pt x="0" y="120000"/>
                </a:lnTo>
                <a:close/>
              </a:path>
            </a:pathLst>
          </a:custGeom>
          <a:solidFill>
            <a:srgbClr val="FFFFFF">
              <a:alpha val="18431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319" y="201291"/>
            <a:ext cx="408901" cy="381901"/>
          </a:xfrm>
          <a:custGeom>
            <a:pathLst>
              <a:path extrusionOk="0" h="120000" w="120000">
                <a:moveTo>
                  <a:pt x="0" y="0"/>
                </a:moveTo>
                <a:lnTo>
                  <a:pt x="60000" y="0"/>
                </a:lnTo>
                <a:cubicBezTo>
                  <a:pt x="93138" y="0"/>
                  <a:pt x="120000" y="26861"/>
                  <a:pt x="120000" y="60000"/>
                </a:cubicBezTo>
                <a:cubicBezTo>
                  <a:pt x="120000" y="93138"/>
                  <a:pt x="93138" y="120000"/>
                  <a:pt x="60000" y="120000"/>
                </a:cubicBezTo>
                <a:lnTo>
                  <a:pt x="0" y="12000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319" y="201291"/>
            <a:ext cx="408901" cy="381901"/>
          </a:xfrm>
          <a:custGeom>
            <a:pathLst>
              <a:path extrusionOk="0" h="120000" w="120000">
                <a:moveTo>
                  <a:pt x="0" y="0"/>
                </a:moveTo>
                <a:lnTo>
                  <a:pt x="60000" y="0"/>
                </a:lnTo>
                <a:cubicBezTo>
                  <a:pt x="93138" y="0"/>
                  <a:pt x="120000" y="26861"/>
                  <a:pt x="120000" y="60000"/>
                </a:cubicBezTo>
                <a:cubicBezTo>
                  <a:pt x="120000" y="93138"/>
                  <a:pt x="93138" y="120000"/>
                  <a:pt x="60000" y="120000"/>
                </a:cubicBezTo>
                <a:lnTo>
                  <a:pt x="0" y="120000"/>
                </a:lnTo>
                <a:close/>
              </a:path>
            </a:pathLst>
          </a:custGeom>
          <a:solidFill>
            <a:srgbClr val="FFFFFF">
              <a:alpha val="25098"/>
            </a:srgbClr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233600" y="829550"/>
            <a:ext cx="2566200" cy="8925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233600" y="1798299"/>
            <a:ext cx="2566200" cy="29772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>
  <p:cSld name="Section header">
    <p:bg>
      <p:bgPr>
        <a:solidFill>
          <a:srgbClr val="00FDC8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2802750" y="802499"/>
            <a:ext cx="3538500" cy="3538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>
  <p:cSld name="Title and 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699" y="292850"/>
            <a:ext cx="8520602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699" y="1228675"/>
            <a:ext cx="8520602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>
  <p:cSld name="Title and two 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699" y="292850"/>
            <a:ext cx="8520602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699" y="1228675"/>
            <a:ext cx="3999902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■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●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Helvetica Neue"/>
              <a:buChar char="○"/>
              <a:defRPr b="0" i="0" sz="1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832399" y="1228675"/>
            <a:ext cx="3999902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04800" y="309349"/>
            <a:ext cx="8537700" cy="7482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 column 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●"/>
              <a:defRPr b="0" i="0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○"/>
              <a:defRPr b="0" i="0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■"/>
              <a:defRPr b="0" i="0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●"/>
              <a:defRPr b="0" i="0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Font typeface="Helvetica Neue"/>
              <a:buChar char="○"/>
              <a:defRPr b="0" i="0" sz="12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 point">
    <p:bg>
      <p:bgPr>
        <a:solidFill>
          <a:schemeClr val="accent4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90250" y="526349"/>
            <a:ext cx="5618701" cy="4090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-25"/>
            <a:ext cx="4572000" cy="5143501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1" cy="1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081399"/>
            <a:ext cx="4045200" cy="17103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Arial"/>
              <a:buNone/>
              <a:defRPr b="1" i="0" sz="5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265500" y="2845223"/>
            <a:ext cx="4045200" cy="13455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199"/>
            <a:ext cx="3837000" cy="36951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699" y="292850"/>
            <a:ext cx="8520602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  <a:defRPr b="1" i="0" sz="4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699" y="1228675"/>
            <a:ext cx="8520602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●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○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Helvetica Neue"/>
              <a:buChar char="■"/>
              <a:defRPr b="0" i="0" sz="18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>
    <mc:Choice Requires="p14">
      <p:transition spd="slow" p14:dur="19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FE2F3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4294967295" type="ctrTitle"/>
          </p:nvPr>
        </p:nvSpPr>
        <p:spPr>
          <a:xfrm>
            <a:off x="388474" y="340974"/>
            <a:ext cx="8520602" cy="2690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LA SUBLIMAZIONE</a:t>
            </a:r>
            <a:endParaRPr/>
          </a:p>
        </p:txBody>
      </p:sp>
      <p:sp>
        <p:nvSpPr>
          <p:cNvPr id="95" name="Shape 95"/>
          <p:cNvSpPr txBox="1"/>
          <p:nvPr>
            <p:ph idx="4294967295" type="subTitle"/>
          </p:nvPr>
        </p:nvSpPr>
        <p:spPr>
          <a:xfrm>
            <a:off x="388474" y="3967150"/>
            <a:ext cx="8520602" cy="706201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11"/>
              <a:buFont typeface="Helvetica Neue"/>
              <a:buNone/>
            </a:pPr>
            <a:r>
              <a:rPr b="1" i="0" lang="en-US" sz="1911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Di Anastasia Dobos,Aurora Principato,Dzhaner Nazif,Beattrice Bonfanti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1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 100" id="100" name="Shape 100"/>
          <p:cNvPicPr preferRelativeResize="0"/>
          <p:nvPr/>
        </p:nvPicPr>
        <p:blipFill rotWithShape="1">
          <a:blip r:embed="rId3">
            <a:alphaModFix/>
          </a:blip>
          <a:srcRect b="0" l="7089" r="7080" t="0"/>
          <a:stretch/>
        </p:blipFill>
        <p:spPr>
          <a:xfrm>
            <a:off x="-50" y="0"/>
            <a:ext cx="9144004" cy="51435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FE2F3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 105"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749"/>
            <a:ext cx="4588501" cy="3429001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6" name="Shape 106"/>
          <p:cNvSpPr txBox="1"/>
          <p:nvPr>
            <p:ph idx="4294967295" type="ctrTitle"/>
          </p:nvPr>
        </p:nvSpPr>
        <p:spPr>
          <a:xfrm>
            <a:off x="4611400" y="23750"/>
            <a:ext cx="4532700" cy="3429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666666"/>
                </a:solidFill>
              </a:rPr>
              <a:t>L</a:t>
            </a:r>
            <a:r>
              <a:rPr b="1" i="0" lang="en-US" sz="2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e molecole  dello stato gassoso/ aeriforme non hanno legami</a:t>
            </a:r>
            <a:r>
              <a:rPr lang="en-US" sz="2400">
                <a:solidFill>
                  <a:srgbClr val="666666"/>
                </a:solidFill>
              </a:rPr>
              <a:t>.I gas non hanno</a:t>
            </a:r>
            <a:r>
              <a:rPr b="1" i="0" lang="en-US" sz="24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forma, volume.</a:t>
            </a:r>
            <a:endParaRPr/>
          </a:p>
        </p:txBody>
      </p:sp>
      <p:sp>
        <p:nvSpPr>
          <p:cNvPr id="107" name="Shape 107"/>
          <p:cNvSpPr txBox="1"/>
          <p:nvPr>
            <p:ph idx="4294967295" type="subTitle"/>
          </p:nvPr>
        </p:nvSpPr>
        <p:spPr>
          <a:xfrm>
            <a:off x="311699" y="3890400"/>
            <a:ext cx="8520602" cy="706201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Helvetica Neue"/>
              <a:buNone/>
            </a:pPr>
            <a:r>
              <a:rPr b="1" i="0" lang="en-US" sz="21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LE MOLECOLE DELLO STATO GASSOSO</a:t>
            </a:r>
            <a:endParaRPr/>
          </a:p>
        </p:txBody>
      </p:sp>
      <p:cxnSp>
        <p:nvCxnSpPr>
          <p:cNvPr id="108" name="Shape 108"/>
          <p:cNvCxnSpPr/>
          <p:nvPr/>
        </p:nvCxnSpPr>
        <p:spPr>
          <a:xfrm>
            <a:off x="12700" y="6150"/>
            <a:ext cx="45987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8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8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3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FE2F3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hape 112" id="113" name="Shape 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70950"/>
            <a:ext cx="9144004" cy="21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>
            <p:ph idx="4294967295" type="subTitle"/>
          </p:nvPr>
        </p:nvSpPr>
        <p:spPr>
          <a:xfrm>
            <a:off x="277574" y="3651549"/>
            <a:ext cx="8520602" cy="954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LE MOLECOLE DELLO STATO SOLIDO SONO UNITE,DURANTE IL PASSAGGIO DI STATO ALCUNE SI SLEGANO,QUELLE DELLO STATO AERIFORME SONO DISTANTI TRA DI LORO QUINDI NON HANNO LEGAMI.</a:t>
            </a:r>
            <a:endParaRPr/>
          </a:p>
        </p:txBody>
      </p:sp>
      <p:sp>
        <p:nvSpPr>
          <p:cNvPr id="115" name="Shape 115"/>
          <p:cNvSpPr txBox="1"/>
          <p:nvPr>
            <p:ph idx="4294967295" type="ctrTitle"/>
          </p:nvPr>
        </p:nvSpPr>
        <p:spPr>
          <a:xfrm>
            <a:off x="0" y="-1"/>
            <a:ext cx="9144000" cy="1390502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80"/>
              <a:buFont typeface="Arial"/>
              <a:buNone/>
            </a:pPr>
            <a:r>
              <a:rPr lang="en-US" sz="7280"/>
              <a:t>I</a:t>
            </a:r>
            <a:r>
              <a:rPr b="1" i="0" lang="en-US" sz="728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 passaggio di stato</a:t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1697650" y="2400550"/>
            <a:ext cx="544800" cy="481500"/>
          </a:xfrm>
          <a:prstGeom prst="chevron">
            <a:avLst>
              <a:gd fmla="val 500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2242450" y="2400550"/>
            <a:ext cx="544800" cy="481500"/>
          </a:xfrm>
          <a:prstGeom prst="chevron">
            <a:avLst>
              <a:gd fmla="val 500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2699238" y="2400550"/>
            <a:ext cx="544800" cy="481500"/>
          </a:xfrm>
          <a:prstGeom prst="chevron">
            <a:avLst>
              <a:gd fmla="val 500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3156025" y="2400550"/>
            <a:ext cx="544800" cy="481500"/>
          </a:xfrm>
          <a:prstGeom prst="chevron">
            <a:avLst>
              <a:gd fmla="val 500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3700825" y="2400550"/>
            <a:ext cx="544800" cy="481500"/>
          </a:xfrm>
          <a:prstGeom prst="chevron">
            <a:avLst>
              <a:gd fmla="val 500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5525475" y="2400550"/>
            <a:ext cx="544800" cy="481500"/>
          </a:xfrm>
          <a:prstGeom prst="chevron">
            <a:avLst>
              <a:gd fmla="val 50000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2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4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6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6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00FDC8"/>
      </a:lt1>
      <a:dk2>
        <a:srgbClr val="A7A7A7"/>
      </a:dk2>
      <a:lt2>
        <a:srgbClr val="535353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