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Great Vibes"/>
      <p:regular r:id="rId18"/>
    </p:embeddedFont>
    <p:embeddedFont>
      <p:font typeface="Gloria Hallelujah"/>
      <p:regular r:id="rId19"/>
    </p:embeddedFont>
    <p:embeddedFont>
      <p:font typeface="Indie Flower"/>
      <p:regular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dieFlower-regular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GloriaHallelujah-regular.fntdata"/><Relationship Id="rId18" Type="http://schemas.openxmlformats.org/officeDocument/2006/relationships/font" Target="fonts/GreatVibe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72349" y="152099"/>
            <a:ext cx="5418602" cy="3416102"/>
          </a:xfrm>
          <a:prstGeom prst="rect">
            <a:avLst/>
          </a:prstGeom>
          <a:solidFill>
            <a:srgbClr val="FFF4D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172349" y="3694324"/>
            <a:ext cx="8811902" cy="1296901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822424" y="674525"/>
            <a:ext cx="4254002" cy="23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6361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822424" y="3975599"/>
            <a:ext cx="4026601" cy="769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>
            <a:off x="425197" y="415650"/>
            <a:ext cx="183301" cy="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Shape 65"/>
          <p:cNvSpPr txBox="1"/>
          <p:nvPr>
            <p:ph type="title"/>
          </p:nvPr>
        </p:nvSpPr>
        <p:spPr>
          <a:xfrm>
            <a:off x="319499" y="936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9499" y="1846803"/>
            <a:ext cx="2808001" cy="2806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  <a:def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○"/>
              <a:def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■"/>
              <a:def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  <a:def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○"/>
              <a:def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bg>
      <p:bgPr>
        <a:solidFill>
          <a:srgbClr val="757575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9"/>
          <p:cNvCxnSpPr/>
          <p:nvPr/>
        </p:nvCxnSpPr>
        <p:spPr>
          <a:xfrm>
            <a:off x="425197" y="415650"/>
            <a:ext cx="183301" cy="1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x="283102" y="712140"/>
            <a:ext cx="6244201" cy="3835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b="1" i="0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4572000" y="124"/>
            <a:ext cx="4572000" cy="5143501"/>
          </a:xfrm>
          <a:prstGeom prst="rect">
            <a:avLst/>
          </a:prstGeom>
          <a:solidFill>
            <a:srgbClr val="F465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Shape 74"/>
          <p:cNvCxnSpPr/>
          <p:nvPr/>
        </p:nvCxnSpPr>
        <p:spPr>
          <a:xfrm>
            <a:off x="5029675" y="4495500"/>
            <a:ext cx="468301" cy="1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Shape 75"/>
          <p:cNvSpPr txBox="1"/>
          <p:nvPr>
            <p:ph type="title"/>
          </p:nvPr>
        </p:nvSpPr>
        <p:spPr>
          <a:xfrm>
            <a:off x="265500" y="1397349"/>
            <a:ext cx="4045200" cy="13182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3600"/>
              <a:buFont typeface="Raleway"/>
              <a:buNone/>
              <a:defRPr b="1" i="0" sz="3600" u="none" cap="none" strike="noStrike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265500" y="2735371"/>
            <a:ext cx="4045200" cy="1345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>
            <a:off x="425200" y="4739999"/>
            <a:ext cx="8296801" cy="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Shape 81"/>
          <p:cNvCxnSpPr/>
          <p:nvPr/>
        </p:nvCxnSpPr>
        <p:spPr>
          <a:xfrm>
            <a:off x="425197" y="415650"/>
            <a:ext cx="183301" cy="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Shape 82"/>
          <p:cNvSpPr txBox="1"/>
          <p:nvPr>
            <p:ph idx="1" type="body"/>
          </p:nvPr>
        </p:nvSpPr>
        <p:spPr>
          <a:xfrm>
            <a:off x="328016" y="4226024"/>
            <a:ext cx="8388602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hape 85"/>
          <p:cNvCxnSpPr/>
          <p:nvPr/>
        </p:nvCxnSpPr>
        <p:spPr>
          <a:xfrm>
            <a:off x="425200" y="4739999"/>
            <a:ext cx="8296801" cy="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Shape 86"/>
          <p:cNvCxnSpPr/>
          <p:nvPr/>
        </p:nvCxnSpPr>
        <p:spPr>
          <a:xfrm>
            <a:off x="425200" y="415650"/>
            <a:ext cx="8296801" cy="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x="853950" y="1304850"/>
            <a:ext cx="7436101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9600"/>
              <a:buFont typeface="Lato"/>
              <a:buNone/>
              <a:defRPr b="1" i="0" sz="9600" u="none" cap="none" strike="noStrike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53950" y="2919450"/>
            <a:ext cx="7436101" cy="10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 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>
  <p:cSld name="Title and body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>
  <p:cSld name="Title and two columns 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2">
  <p:cSld name="Layout personalizzato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5037499" y="751049"/>
            <a:ext cx="3641400" cy="3641401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172950" y="923700"/>
            <a:ext cx="3370501" cy="3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709886" y="4726361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Helvetica Neue"/>
              <a:buChar char="●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Helvetica Neue"/>
              <a:buChar char="○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Helvetica Neue"/>
              <a:buChar char="■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Helvetica Neue"/>
              <a:buChar char="●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Helvetica Neue"/>
              <a:buChar char="○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 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 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 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 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5">
  <p:cSld name="AUTOLAYOUT_1"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63"/>
            <a:ext cx="9144000" cy="51435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264800" y="0"/>
            <a:ext cx="7879200" cy="5143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577075" y="188"/>
            <a:ext cx="5143500" cy="5143500"/>
          </a:xfrm>
          <a:prstGeom prst="flowChartDelay">
            <a:avLst/>
          </a:prstGeom>
          <a:solidFill>
            <a:srgbClr val="DEB7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577075" y="125"/>
            <a:ext cx="5143500" cy="5143500"/>
          </a:xfrm>
          <a:prstGeom prst="flowChartDelay">
            <a:avLst/>
          </a:prstGeom>
          <a:solidFill>
            <a:srgbClr val="FFFFFF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264808" y="188"/>
            <a:ext cx="5143500" cy="5143500"/>
          </a:xfrm>
          <a:prstGeom prst="flowChartDelay">
            <a:avLst/>
          </a:prstGeom>
          <a:solidFill>
            <a:srgbClr val="DEB7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264808" y="125"/>
            <a:ext cx="5143500" cy="5143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0" y="0"/>
            <a:ext cx="5143500" cy="5143500"/>
          </a:xfrm>
          <a:prstGeom prst="flowChartDelay">
            <a:avLst/>
          </a:prstGeom>
          <a:solidFill>
            <a:srgbClr val="DEB7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1">
  <p:cSld name="Layout personalizzato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281725" y="679624"/>
            <a:ext cx="2683201" cy="3658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●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○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■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●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Char char="○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6531574" y="-1"/>
            <a:ext cx="864300" cy="246002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7395898" y="-1"/>
            <a:ext cx="1748101" cy="246002"/>
          </a:xfrm>
          <a:prstGeom prst="rect">
            <a:avLst/>
          </a:pr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3">
  <p:cSld name="Layout personalizzato 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0" y="-1"/>
            <a:ext cx="9144000" cy="39801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38349" y="4094724"/>
            <a:ext cx="7467302" cy="962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73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EB7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4652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2477723" y="415650"/>
            <a:ext cx="6244201" cy="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Shape 35"/>
          <p:cNvCxnSpPr/>
          <p:nvPr/>
        </p:nvCxnSpPr>
        <p:spPr>
          <a:xfrm>
            <a:off x="2477723" y="4739999"/>
            <a:ext cx="6244201" cy="1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Shape 36"/>
          <p:cNvCxnSpPr/>
          <p:nvPr/>
        </p:nvCxnSpPr>
        <p:spPr>
          <a:xfrm>
            <a:off x="425197" y="415650"/>
            <a:ext cx="183301" cy="1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Shape 37"/>
          <p:cNvSpPr txBox="1"/>
          <p:nvPr>
            <p:ph type="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b="1" i="0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2390267" y="3238450"/>
            <a:ext cx="6331501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bg>
      <p:bgPr>
        <a:solidFill>
          <a:srgbClr val="F46524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hape 41"/>
          <p:cNvCxnSpPr/>
          <p:nvPr/>
        </p:nvCxnSpPr>
        <p:spPr>
          <a:xfrm>
            <a:off x="425200" y="415650"/>
            <a:ext cx="8296801" cy="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Shape 42"/>
          <p:cNvCxnSpPr/>
          <p:nvPr/>
        </p:nvCxnSpPr>
        <p:spPr>
          <a:xfrm>
            <a:off x="425200" y="4739999"/>
            <a:ext cx="8296801" cy="1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406424" y="1806824"/>
            <a:ext cx="8296801" cy="154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b="1" i="0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>
  <p:cSld name="Title and 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46"/>
          <p:cNvCxnSpPr/>
          <p:nvPr/>
        </p:nvCxnSpPr>
        <p:spPr>
          <a:xfrm>
            <a:off x="2477723" y="415650"/>
            <a:ext cx="6244201" cy="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Shape 47"/>
          <p:cNvCxnSpPr/>
          <p:nvPr/>
        </p:nvCxnSpPr>
        <p:spPr>
          <a:xfrm>
            <a:off x="2477723" y="4739999"/>
            <a:ext cx="6244201" cy="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Shape 48"/>
          <p:cNvCxnSpPr/>
          <p:nvPr/>
        </p:nvCxnSpPr>
        <p:spPr>
          <a:xfrm>
            <a:off x="425197" y="415650"/>
            <a:ext cx="183301" cy="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400250" y="575950"/>
            <a:ext cx="6321601" cy="635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2410111" y="1595776"/>
            <a:ext cx="6321602" cy="30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>
  <p:cSld name="Title and two 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hape 53"/>
          <p:cNvCxnSpPr/>
          <p:nvPr/>
        </p:nvCxnSpPr>
        <p:spPr>
          <a:xfrm>
            <a:off x="2477723" y="415650"/>
            <a:ext cx="6244201" cy="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Shape 54"/>
          <p:cNvCxnSpPr/>
          <p:nvPr/>
        </p:nvCxnSpPr>
        <p:spPr>
          <a:xfrm>
            <a:off x="2477723" y="4739999"/>
            <a:ext cx="6244201" cy="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Shape 55"/>
          <p:cNvCxnSpPr/>
          <p:nvPr/>
        </p:nvCxnSpPr>
        <p:spPr>
          <a:xfrm>
            <a:off x="425197" y="415650"/>
            <a:ext cx="183301" cy="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Shape 56"/>
          <p:cNvSpPr txBox="1"/>
          <p:nvPr>
            <p:ph type="title"/>
          </p:nvPr>
        </p:nvSpPr>
        <p:spPr>
          <a:xfrm>
            <a:off x="2400250" y="575950"/>
            <a:ext cx="6321601" cy="635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2400302" y="1602675"/>
            <a:ext cx="3071401" cy="30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5650572" y="1602675"/>
            <a:ext cx="3071401" cy="30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03299" y="411575"/>
            <a:ext cx="8520602" cy="639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03299" y="411575"/>
            <a:ext cx="8520602" cy="639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b="1" i="0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141" id="148" name="Shape 148"/>
          <p:cNvPicPr preferRelativeResize="0"/>
          <p:nvPr/>
        </p:nvPicPr>
        <p:blipFill rotWithShape="1">
          <a:blip r:embed="rId3">
            <a:alphaModFix/>
          </a:blip>
          <a:srcRect b="0" l="13290" r="13281" t="0"/>
          <a:stretch/>
        </p:blipFill>
        <p:spPr>
          <a:xfrm>
            <a:off x="5744974" y="56999"/>
            <a:ext cx="3282453" cy="3416103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>
            <a:off x="822424" y="674525"/>
            <a:ext cx="4254002" cy="23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3615A"/>
                </a:solidFill>
                <a:latin typeface="Arial"/>
                <a:ea typeface="Arial"/>
                <a:cs typeface="Arial"/>
                <a:sym typeface="Arial"/>
              </a:rPr>
              <a:t>              LA SOLIDIFICAZIONE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464150" y="4177324"/>
            <a:ext cx="8232900" cy="919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reat Vibe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di :Mattia Ballio-Alessia Guardado-Arianna Croci-Nour Hussein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148" id="155" name="Shape 155"/>
          <p:cNvPicPr preferRelativeResize="0"/>
          <p:nvPr/>
        </p:nvPicPr>
        <p:blipFill rotWithShape="1">
          <a:blip r:embed="rId3">
            <a:alphaModFix/>
          </a:blip>
          <a:srcRect b="0" l="16037" r="16036" t="0"/>
          <a:stretch/>
        </p:blipFill>
        <p:spPr>
          <a:xfrm>
            <a:off x="163350" y="202100"/>
            <a:ext cx="4572000" cy="47797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Shape 156"/>
          <p:cNvSpPr txBox="1"/>
          <p:nvPr>
            <p:ph type="title"/>
          </p:nvPr>
        </p:nvSpPr>
        <p:spPr>
          <a:xfrm>
            <a:off x="5101999" y="923700"/>
            <a:ext cx="3370501" cy="3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Indie Flower"/>
              <a:buNone/>
            </a:pPr>
            <a:r>
              <a:rPr b="0" i="0" lang="en-US" sz="3000" u="none" cap="none" strike="noStrike">
                <a:solidFill>
                  <a:srgbClr val="595959"/>
                </a:solidFill>
                <a:latin typeface="Indie Flower"/>
                <a:ea typeface="Indie Flower"/>
                <a:cs typeface="Indie Flower"/>
                <a:sym typeface="Indie Flower"/>
              </a:rPr>
              <a:t>La solidificazione è il passaggio dallo stato liquido a quello solido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200375" y="742350"/>
            <a:ext cx="2691601" cy="3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76"/>
              <a:buFont typeface="Helvetica Neue"/>
              <a:buNone/>
            </a:pPr>
            <a:r>
              <a:rPr b="0" i="0" lang="en-US" sz="1376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1376" u="none" cap="none" strike="noStrike">
                <a:solidFill>
                  <a:srgbClr val="595959"/>
                </a:solidFill>
              </a:rPr>
              <a:t> </a:t>
            </a:r>
            <a:r>
              <a:rPr b="1" i="0" lang="en-US" sz="1376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SOLIDIFICAZIONE:</a:t>
            </a:r>
            <a:r>
              <a:rPr b="0" i="0" lang="en-US" sz="1376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b="0" i="0" lang="en-US" sz="1376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548"/>
              <a:buFont typeface="Helvetica Neue"/>
              <a:buNone/>
            </a:pPr>
            <a:r>
              <a:rPr b="0" i="0" lang="en-US" sz="1548" u="none" cap="none" strike="noStrike">
                <a:solidFill>
                  <a:srgbClr val="59595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Nel bicchiere si trova l’acqua allo stato liquido ,se sottraiamo calore le molecole diventano più statiche  e si avvicinano, stabilendo dei legami di coesione. Per cui dal bicchiere di acqua si formano i cubetti di ghiaccio.  </a:t>
            </a:r>
            <a:endParaRPr/>
          </a:p>
        </p:txBody>
      </p:sp>
      <p:pic>
        <p:nvPicPr>
          <p:cNvPr descr="Shape 155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5" y="34575"/>
            <a:ext cx="5694024" cy="507435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" name="Shape 163"/>
          <p:cNvSpPr/>
          <p:nvPr/>
        </p:nvSpPr>
        <p:spPr>
          <a:xfrm flipH="1">
            <a:off x="6096276" y="-1"/>
            <a:ext cx="435300" cy="246002"/>
          </a:xfrm>
          <a:prstGeom prst="rect">
            <a:avLst/>
          </a:prstGeom>
          <a:solidFill>
            <a:srgbClr val="FFFFFF">
              <a:alpha val="37647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161"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897580" cy="3789927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hape 162"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2560" y="1700225"/>
            <a:ext cx="4832865" cy="9479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32325" y="2405025"/>
            <a:ext cx="8762400" cy="164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Indie Flower"/>
              <a:buNone/>
            </a:pPr>
            <a:r>
              <a:rPr b="0" lang="en-US" sz="30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La nostra conclusione è che se sottraiamo calore</a:t>
            </a:r>
            <a:endParaRPr b="0"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Indie Flower"/>
              <a:buNone/>
            </a:pPr>
            <a:r>
              <a:rPr b="0" lang="en-US" sz="30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allo stato liquido diventa solido. </a:t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1081250" y="687150"/>
            <a:ext cx="3264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CONCLUSIONE</a:t>
            </a:r>
            <a:endParaRPr b="1"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46524"/>
      </a:lt1>
      <a:dk2>
        <a:srgbClr val="A7A7A7"/>
      </a:dk2>
      <a:lt2>
        <a:srgbClr val="535353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