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9" r:id="rId3"/>
    <p:sldId id="270" r:id="rId4"/>
    <p:sldId id="271" r:id="rId5"/>
    <p:sldId id="272" r:id="rId6"/>
    <p:sldId id="266" r:id="rId7"/>
    <p:sldId id="256" r:id="rId8"/>
    <p:sldId id="258" r:id="rId9"/>
    <p:sldId id="261" r:id="rId10"/>
    <p:sldId id="26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39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CA4EC-EA49-4B21-9A74-8C6F5014BC77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2CC42-7C0B-4287-8B04-512684F76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2400300"/>
            <a:ext cx="6172200" cy="67437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2433638" cy="1825625"/>
          </a:xfrm>
        </p:spPr>
      </p:sp>
    </p:spTree>
    <p:extLst>
      <p:ext uri="{BB962C8B-B14F-4D97-AF65-F5344CB8AC3E}">
        <p14:creationId xmlns:p14="http://schemas.microsoft.com/office/powerpoint/2010/main" val="295622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9A0B107-24A7-47B9-8807-8F39BE7F2C1B}" type="slidenum">
              <a:t>2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61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317A4A6-989E-49A5-A142-B5877F7FF3C3}" type="slidenum">
              <a:t>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297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543A5EB-1C8A-492B-AD2E-62C2975EA406}" type="slidenum">
              <a:t>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582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FC16088-760E-4897-A0DA-3B96A52819A4}" type="slidenum">
              <a:t>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06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ster_mvp\Pictures\Raccolta multimediale Microsoft\j0309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191" y="428604"/>
            <a:ext cx="7929619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86380" y="500042"/>
            <a:ext cx="3857620" cy="5357850"/>
          </a:xfr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6000768"/>
            <a:ext cx="8629688" cy="638164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432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99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28728" y="274638"/>
            <a:ext cx="5048272" cy="58515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2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40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7" y="4406900"/>
            <a:ext cx="7065985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3490" y="1600200"/>
            <a:ext cx="36385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72066" y="1600200"/>
            <a:ext cx="36147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29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8728" y="1535113"/>
            <a:ext cx="335758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428728" y="2174875"/>
            <a:ext cx="33575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86381" y="1535113"/>
            <a:ext cx="340042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86381" y="2174875"/>
            <a:ext cx="34004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7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273050"/>
            <a:ext cx="203678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28728" y="1435100"/>
            <a:ext cx="203678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3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91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2000">
              <a:schemeClr val="bg1"/>
            </a:gs>
            <a:gs pos="62000">
              <a:schemeClr val="bg1"/>
            </a:gs>
            <a:gs pos="85000">
              <a:srgbClr val="D49E6C"/>
            </a:gs>
            <a:gs pos="94000">
              <a:schemeClr val="accent6">
                <a:lumMod val="75000"/>
              </a:schemeClr>
            </a:gs>
            <a:gs pos="100000">
              <a:srgbClr val="7C3B06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8728" y="1600200"/>
            <a:ext cx="7258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428728" y="6356350"/>
            <a:ext cx="1000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50000"/>
                  </a:schemeClr>
                </a:solidFill>
                <a:latin typeface="Forte" pitchFamily="66" charset="0"/>
              </a:defRPr>
            </a:lvl1pPr>
          </a:lstStyle>
          <a:p>
            <a:fld id="{60CA55A1-418D-4FBF-8979-EDFDD98F0C34}" type="datetimeFigureOut">
              <a:rPr lang="it-IT" smtClean="0"/>
              <a:t>31/05/2017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1736" y="6356350"/>
            <a:ext cx="542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50000"/>
                  </a:schemeClr>
                </a:solidFill>
                <a:latin typeface="Forte" pitchFamily="66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50000"/>
                  </a:schemeClr>
                </a:solidFill>
                <a:latin typeface="Forte" pitchFamily="66" charset="0"/>
              </a:defRPr>
            </a:lvl1pPr>
          </a:lstStyle>
          <a:p>
            <a:fld id="{9BAF3020-BED7-4FEE-83DC-18099096DB7A}" type="slidenum">
              <a:rPr lang="it-IT" smtClean="0"/>
              <a:t>‹N›</a:t>
            </a:fld>
            <a:endParaRPr lang="it-IT"/>
          </a:p>
        </p:txBody>
      </p:sp>
      <p:pic>
        <p:nvPicPr>
          <p:cNvPr id="1027" name="Picture 3" descr="C:\Users\ester_mvp\Pictures\Raccolta multimediale Microsoft\j0309016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0"/>
            <a:ext cx="114300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6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effectLst/>
          <a:latin typeface="Forte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effectLst/>
          <a:latin typeface="Forte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effectLst/>
          <a:latin typeface="Forte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effectLst/>
          <a:latin typeface="Forte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effectLst/>
          <a:latin typeface="Forte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effectLst/>
          <a:latin typeface="Forte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Inside-right pages with text"/>
          <p:cNvGrpSpPr/>
          <p:nvPr/>
        </p:nvGrpSpPr>
        <p:grpSpPr>
          <a:xfrm>
            <a:off x="5701510" y="1052057"/>
            <a:ext cx="4347661" cy="4258671"/>
            <a:chOff x="4601148" y="1272965"/>
            <a:chExt cx="4347661" cy="4226449"/>
          </a:xfrm>
        </p:grpSpPr>
        <p:grpSp>
          <p:nvGrpSpPr>
            <p:cNvPr id="3" name="Inside-right"/>
            <p:cNvGrpSpPr/>
            <p:nvPr/>
          </p:nvGrpSpPr>
          <p:grpSpPr>
            <a:xfrm rot="10800000">
              <a:off x="4601148" y="1384614"/>
              <a:ext cx="3044952" cy="4114800"/>
              <a:chOff x="1497900" y="1358586"/>
              <a:chExt cx="3044952" cy="4114800"/>
            </a:xfrm>
          </p:grpSpPr>
          <p:sp>
            <p:nvSpPr>
              <p:cNvPr id="141" name="Rounded Rectangle 140"/>
              <p:cNvSpPr/>
              <p:nvPr/>
            </p:nvSpPr>
            <p:spPr>
              <a:xfrm>
                <a:off x="1497900" y="1358586"/>
                <a:ext cx="3044952" cy="4114800"/>
              </a:xfrm>
              <a:prstGeom prst="roundRect">
                <a:avLst>
                  <a:gd name="adj" fmla="val 158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 rot="10800000">
                <a:off x="1631478" y="1449373"/>
                <a:ext cx="2880360" cy="3959352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</a:schemeClr>
                  </a:gs>
                  <a:gs pos="5000">
                    <a:schemeClr val="bg1"/>
                  </a:gs>
                  <a:gs pos="18000">
                    <a:schemeClr val="bg1">
                      <a:lumMod val="95000"/>
                    </a:schemeClr>
                  </a:gs>
                  <a:gs pos="38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b="1" dirty="0">
                    <a:solidFill>
                      <a:schemeClr val="tx1"/>
                    </a:solidFill>
                  </a:rPr>
                  <a:t>CAPITOLO 1</a:t>
                </a:r>
              </a:p>
              <a:p>
                <a:pPr algn="ctr"/>
                <a:endParaRPr lang="it-IT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it-IT" dirty="0">
                    <a:solidFill>
                      <a:schemeClr val="tx1"/>
                    </a:solidFill>
                  </a:rPr>
                  <a:t>  </a:t>
                </a:r>
              </a:p>
              <a:p>
                <a:pPr algn="ctr"/>
                <a:r>
                  <a:rPr lang="it-IT" sz="4000" dirty="0">
                    <a:solidFill>
                      <a:schemeClr val="tx1"/>
                    </a:solidFill>
                    <a:latin typeface="French Script MT" panose="03020402040607040605" pitchFamily="66" charset="0"/>
                  </a:rPr>
                  <a:t>Una brochure per il futuro</a:t>
                </a:r>
                <a:r>
                  <a:rPr lang="it-IT" sz="4000" dirty="0">
                    <a:solidFill>
                      <a:prstClr val="white"/>
                    </a:solidFill>
                    <a:latin typeface="French Script MT" panose="03020402040607040605" pitchFamily="66" charset="0"/>
                  </a:rPr>
                  <a:t> </a:t>
                </a:r>
              </a:p>
            </p:txBody>
          </p:sp>
        </p:grpSp>
        <p:grpSp>
          <p:nvGrpSpPr>
            <p:cNvPr id="4" name="Group 167"/>
            <p:cNvGrpSpPr/>
            <p:nvPr/>
          </p:nvGrpSpPr>
          <p:grpSpPr>
            <a:xfrm>
              <a:off x="7535750" y="1272965"/>
              <a:ext cx="1413059" cy="4151075"/>
              <a:chOff x="7535750" y="1272965"/>
              <a:chExt cx="1413059" cy="4151075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rot="5400000">
                <a:off x="6699527" y="3247275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972911" y="3448142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>
                <a:off x="6704291" y="3376407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702703" y="3341867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5561440" y="3376407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6969735" y="3341867"/>
                <a:ext cx="3950208" cy="1588"/>
              </a:xfrm>
              <a:prstGeom prst="line">
                <a:avLst/>
              </a:prstGeom>
              <a:ln w="9525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Book cover"/>
          <p:cNvGrpSpPr/>
          <p:nvPr/>
        </p:nvGrpSpPr>
        <p:grpSpPr>
          <a:xfrm>
            <a:off x="5703750" y="1067109"/>
            <a:ext cx="2873755" cy="4378678"/>
            <a:chOff x="4572000" y="1371600"/>
            <a:chExt cx="3048000" cy="4114800"/>
          </a:xfrm>
          <a:solidFill>
            <a:srgbClr val="FF0000"/>
          </a:solidFill>
        </p:grpSpPr>
        <p:sp>
          <p:nvSpPr>
            <p:cNvPr id="27" name="Rounded Rectangle 26"/>
            <p:cNvSpPr/>
            <p:nvPr/>
          </p:nvSpPr>
          <p:spPr>
            <a:xfrm>
              <a:off x="4572000" y="1371600"/>
              <a:ext cx="3048000" cy="4114800"/>
            </a:xfrm>
            <a:prstGeom prst="roundRect">
              <a:avLst>
                <a:gd name="adj" fmla="val 219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572000" y="1371600"/>
              <a:ext cx="667512" cy="4114800"/>
            </a:xfrm>
            <a:prstGeom prst="roundRect">
              <a:avLst>
                <a:gd name="adj" fmla="val 219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572000" y="3886200"/>
              <a:ext cx="667512" cy="7315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C00000"/>
              </a:solidFill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572000" y="4953000"/>
              <a:ext cx="667512" cy="7315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C00000"/>
              </a:solidFill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4572000" y="2819400"/>
              <a:ext cx="667512" cy="7315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C00000"/>
              </a:solidFill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572000" y="1752600"/>
              <a:ext cx="667512" cy="7315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C00000"/>
              </a:solidFill>
            </a:ln>
            <a:effectLst/>
            <a:scene3d>
              <a:camera prst="orthographicFront"/>
              <a:lightRig rig="sof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Inside-left pages"/>
          <p:cNvGrpSpPr/>
          <p:nvPr/>
        </p:nvGrpSpPr>
        <p:grpSpPr>
          <a:xfrm>
            <a:off x="2627784" y="1182173"/>
            <a:ext cx="3044952" cy="4114800"/>
            <a:chOff x="1527048" y="1371600"/>
            <a:chExt cx="3044952" cy="4114800"/>
          </a:xfrm>
          <a:solidFill>
            <a:srgbClr val="C00000"/>
          </a:solidFill>
        </p:grpSpPr>
        <p:sp>
          <p:nvSpPr>
            <p:cNvPr id="103" name="Rounded Rectangle 102"/>
            <p:cNvSpPr/>
            <p:nvPr/>
          </p:nvSpPr>
          <p:spPr>
            <a:xfrm>
              <a:off x="1527048" y="1371600"/>
              <a:ext cx="3044952" cy="4114800"/>
            </a:xfrm>
            <a:prstGeom prst="roundRect">
              <a:avLst>
                <a:gd name="adj" fmla="val 1580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prstClr val="white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691640" y="1449324"/>
              <a:ext cx="2880360" cy="3959352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>
                  <a:solidFill>
                    <a:prstClr val="white"/>
                  </a:solidFill>
                </a:rPr>
                <a:t>BROCHURE VILLA PANZA </a:t>
              </a:r>
            </a:p>
          </p:txBody>
        </p: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 flipV="1">
            <a:off x="5286380" y="5857892"/>
            <a:ext cx="3857620" cy="33156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67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 descr="C:\Users\emanu\Desktop\foto depliant e come fare\IMG-20170429-WA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8200" y="-1943100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576103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5286380" y="2794246"/>
            <a:ext cx="3857620" cy="769441"/>
          </a:xfrm>
        </p:spPr>
        <p:txBody>
          <a:bodyPr>
            <a:spAutoFit/>
          </a:bodyPr>
          <a:lstStyle/>
          <a:p>
            <a:pPr lvl="0"/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egnaposto testo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1541" y="2708920"/>
            <a:ext cx="8443867" cy="12871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lvl="0" algn="ctr" rtl="0" hangingPunct="0">
              <a:buNone/>
              <a:tabLst/>
            </a:pPr>
            <a:r>
              <a:rPr lang="it-IT" sz="3991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PROGETTARE E REALIZZARE UN DEPLIANT DIVULGATIVO</a:t>
            </a:r>
          </a:p>
        </p:txBody>
      </p:sp>
    </p:spTree>
    <p:extLst>
      <p:ext uri="{BB962C8B-B14F-4D97-AF65-F5344CB8AC3E}">
        <p14:creationId xmlns:p14="http://schemas.microsoft.com/office/powerpoint/2010/main" val="396918981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91862" y="326912"/>
            <a:ext cx="8228763" cy="1144888"/>
          </a:xfrm>
        </p:spPr>
        <p:txBody>
          <a:bodyPr/>
          <a:lstStyle/>
          <a:p>
            <a:pPr lvl="0"/>
            <a:r>
              <a:rPr lang="it-IT">
                <a:solidFill>
                  <a:srgbClr val="FF3333"/>
                </a:solidFill>
              </a:rPr>
              <a:t>PROGETTO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331640" y="1628800"/>
            <a:ext cx="7632848" cy="4525673"/>
          </a:xfrm>
        </p:spPr>
        <p:txBody>
          <a:bodyPr/>
          <a:lstStyle/>
          <a:p>
            <a:pPr marL="0" lvl="0" indent="0">
              <a:buSzPct val="45000"/>
              <a:buNone/>
            </a:pPr>
            <a:r>
              <a:rPr lang="it-IT" dirty="0">
                <a:solidFill>
                  <a:schemeClr val="tx1"/>
                </a:solidFill>
              </a:rPr>
              <a:t>Questo lavoro consiste nel saper creare una brochure adatta alla presentazione del  percorso che abbiamo svolto il 27 Marzo durante la nostra uscita didattica a Villa Panza di </a:t>
            </a:r>
            <a:r>
              <a:rPr lang="it-IT" dirty="0" err="1">
                <a:solidFill>
                  <a:schemeClr val="tx1"/>
                </a:solidFill>
              </a:rPr>
              <a:t>Biumo</a:t>
            </a:r>
            <a:r>
              <a:rPr lang="it-IT" dirty="0">
                <a:solidFill>
                  <a:schemeClr val="tx1"/>
                </a:solidFill>
              </a:rPr>
              <a:t> a Varese: “</a:t>
            </a:r>
            <a:r>
              <a:rPr lang="it-IT" dirty="0">
                <a:solidFill>
                  <a:srgbClr val="0070C0"/>
                </a:solidFill>
              </a:rPr>
              <a:t>Viaggio tra luce e colore</a:t>
            </a:r>
            <a:r>
              <a:rPr lang="it-IT" dirty="0">
                <a:solidFill>
                  <a:schemeClr val="tx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1354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 dirty="0" err="1">
                <a:solidFill>
                  <a:srgbClr val="FF0000"/>
                </a:solidFill>
              </a:rPr>
              <a:t>OBiETTiVi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331640" y="1175945"/>
            <a:ext cx="7354294" cy="5215349"/>
          </a:xfrm>
        </p:spPr>
        <p:txBody>
          <a:bodyPr/>
          <a:lstStyle/>
          <a:p>
            <a:pPr lvl="0"/>
            <a:endParaRPr lang="it-IT" sz="2177" dirty="0"/>
          </a:p>
          <a:p>
            <a:pPr lvl="0">
              <a:buSzPct val="45000"/>
              <a:buFont typeface="StarSymbol"/>
              <a:buChar char="●"/>
            </a:pPr>
            <a:r>
              <a:rPr lang="it-IT" sz="2177" dirty="0">
                <a:solidFill>
                  <a:schemeClr val="tx1"/>
                </a:solidFill>
              </a:rPr>
              <a:t>Esplorare fonti espositive, regolative, argomentative diverse per ricavare informazioni sulle loro caratteristiche funzionali.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sz="2177" dirty="0">
                <a:solidFill>
                  <a:schemeClr val="tx1"/>
                </a:solidFill>
              </a:rPr>
              <a:t>Osservare e utilizzare strumenti di analisi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sz="2177" dirty="0">
                <a:solidFill>
                  <a:schemeClr val="tx1"/>
                </a:solidFill>
              </a:rPr>
              <a:t>Riferire oralmente quanto appreso attraverso i testi.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sz="2177" dirty="0">
                <a:solidFill>
                  <a:schemeClr val="tx1"/>
                </a:solidFill>
              </a:rPr>
              <a:t>Progettare e scrivere una brochure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sz="2177" dirty="0">
                <a:solidFill>
                  <a:schemeClr val="tx1"/>
                </a:solidFill>
              </a:rPr>
              <a:t>Confrontare e valutare i diversi lavori per far emergere punti di forza e di debolezza di ciascuno di essi, al fine di scrivere un </a:t>
            </a:r>
            <a:r>
              <a:rPr lang="it-IT" sz="2177" dirty="0" err="1">
                <a:solidFill>
                  <a:schemeClr val="tx1"/>
                </a:solidFill>
              </a:rPr>
              <a:t>depliant</a:t>
            </a:r>
            <a:r>
              <a:rPr lang="it-IT" sz="2177" dirty="0">
                <a:solidFill>
                  <a:schemeClr val="tx1"/>
                </a:solidFill>
              </a:rPr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it-IT" sz="2177" dirty="0" err="1">
                <a:solidFill>
                  <a:schemeClr val="tx1"/>
                </a:solidFill>
              </a:rPr>
              <a:t>Autovalutare</a:t>
            </a:r>
            <a:r>
              <a:rPr lang="it-IT" sz="2177" dirty="0">
                <a:solidFill>
                  <a:schemeClr val="tx1"/>
                </a:solidFill>
              </a:rPr>
              <a:t> la propria performance.</a:t>
            </a:r>
          </a:p>
        </p:txBody>
      </p:sp>
    </p:spTree>
    <p:extLst>
      <p:ext uri="{BB962C8B-B14F-4D97-AF65-F5344CB8AC3E}">
        <p14:creationId xmlns:p14="http://schemas.microsoft.com/office/powerpoint/2010/main" val="4052089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>
                <a:solidFill>
                  <a:srgbClr val="FF0000"/>
                </a:solidFill>
              </a:rPr>
              <a:t>COMPETENZE ATTESE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1331640" y="1484784"/>
            <a:ext cx="7724707" cy="4525673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schemeClr val="tx1"/>
                </a:solidFill>
              </a:rPr>
              <a:t>Abbiamo imparato a creare testi misti inerenti situazioni di realtà. Abbiamo iniziato a padroneggiare strumenti linguistici e grafici che ci hanno permesso di creare un progetto nuovo ed originale oltre che creativo.</a:t>
            </a:r>
          </a:p>
        </p:txBody>
      </p:sp>
    </p:spTree>
    <p:extLst>
      <p:ext uri="{BB962C8B-B14F-4D97-AF65-F5344CB8AC3E}">
        <p14:creationId xmlns:p14="http://schemas.microsoft.com/office/powerpoint/2010/main" val="2173039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800" dirty="0">
                <a:solidFill>
                  <a:srgbClr val="FF0000"/>
                </a:solidFill>
              </a:rPr>
              <a:t>E ORA…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4800" dirty="0">
                <a:solidFill>
                  <a:srgbClr val="FF0000"/>
                </a:solidFill>
              </a:rPr>
              <a:t>PAROLA ALLE </a:t>
            </a:r>
            <a:r>
              <a:rPr lang="it-IT" sz="4800" dirty="0" err="1">
                <a:solidFill>
                  <a:srgbClr val="FF0000"/>
                </a:solidFill>
              </a:rPr>
              <a:t>iMMAGiNi</a:t>
            </a:r>
            <a:endParaRPr lang="it-IT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1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7" name="Picture 3" descr="C:\Users\emanu\Desktop\foto depliant e come fare\IMG-20170429-WA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65300" y="-23368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93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 descr="C:\Users\emanu\Desktop\foto depliant e come fare\IMG-20170429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36700" y="-2057400"/>
            <a:ext cx="914400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3181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 descr="C:\Users\emanu\Desktop\foto depliant e come fare\IMG-20170429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1800" y="-4826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52340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piero della francesc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piero della francesca</Template>
  <TotalTime>41</TotalTime>
  <Words>171</Words>
  <Application>Microsoft Office PowerPoint</Application>
  <PresentationFormat>Presentazione su schermo (4:3)</PresentationFormat>
  <Paragraphs>25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piero della francesca</vt:lpstr>
      <vt:lpstr>Presentazione standard di PowerPoint</vt:lpstr>
      <vt:lpstr>Presentazione standard di PowerPoint</vt:lpstr>
      <vt:lpstr>PROGETTO</vt:lpstr>
      <vt:lpstr>OBiETTiVi</vt:lpstr>
      <vt:lpstr>COMPETENZE ATTESE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Emanuele Zanotti</dc:creator>
  <cp:lastModifiedBy>Sostegno2</cp:lastModifiedBy>
  <cp:revision>6</cp:revision>
  <dcterms:created xsi:type="dcterms:W3CDTF">2017-04-29T08:24:30Z</dcterms:created>
  <dcterms:modified xsi:type="dcterms:W3CDTF">2017-05-31T10:32:18Z</dcterms:modified>
</cp:coreProperties>
</file>